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329" r:id="rId3"/>
    <p:sldId id="338" r:id="rId4"/>
    <p:sldId id="275" r:id="rId5"/>
    <p:sldId id="333" r:id="rId6"/>
    <p:sldId id="334" r:id="rId7"/>
    <p:sldId id="335" r:id="rId8"/>
    <p:sldId id="337" r:id="rId9"/>
    <p:sldId id="336" r:id="rId10"/>
    <p:sldId id="331" r:id="rId11"/>
    <p:sldId id="340" r:id="rId12"/>
    <p:sldId id="327" r:id="rId13"/>
    <p:sldId id="325" r:id="rId14"/>
    <p:sldId id="339" r:id="rId15"/>
  </p:sldIdLst>
  <p:sldSz cx="9144000" cy="6858000" type="screen4x3"/>
  <p:notesSz cx="6797675" cy="98742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0D108D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D108D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D108D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D108D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D108D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D108D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D108D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D108D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D108D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478"/>
    <a:srgbClr val="002E8A"/>
    <a:srgbClr val="0D108D"/>
    <a:srgbClr val="003399"/>
    <a:srgbClr val="003366"/>
    <a:srgbClr val="5524D0"/>
    <a:srgbClr val="FC1E43"/>
    <a:srgbClr val="980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216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984"/>
            <a:ext cx="2946400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9984"/>
            <a:ext cx="2946400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FBF160-0AF5-49AC-B5ED-1C4131555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638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993"/>
            <a:ext cx="4984750" cy="444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984"/>
            <a:ext cx="2946400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9984"/>
            <a:ext cx="2946400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DEBAC5-9B21-41F9-B257-507B8474DD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745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EBAC5-9B21-41F9-B257-507B8474DD9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374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Agenda items to be added here – update with feedback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EBAC5-9B21-41F9-B257-507B8474DD9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26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Press coverage in Spain</a:t>
            </a:r>
          </a:p>
          <a:p>
            <a:r>
              <a:rPr lang="en-GB" dirty="0" smtClean="0"/>
              <a:t>Did anyone else use the press release?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SMS made a referral to Beat in Switzerland and Cornelia in Germany but it unfortunately did not go ahead.</a:t>
            </a:r>
          </a:p>
          <a:p>
            <a:endParaRPr lang="en-GB" dirty="0"/>
          </a:p>
          <a:p>
            <a:r>
              <a:rPr lang="en-GB" dirty="0" smtClean="0"/>
              <a:t>They also recently made a referral to us in Spain….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EBAC5-9B21-41F9-B257-507B8474DD9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58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Continue with referrals between both networks.</a:t>
            </a:r>
          </a:p>
          <a:p>
            <a:endParaRPr lang="en-GB" dirty="0"/>
          </a:p>
          <a:p>
            <a:r>
              <a:rPr lang="en-GB" dirty="0" smtClean="0"/>
              <a:t>Lets help them try and get a new member from their target countries. </a:t>
            </a:r>
          </a:p>
          <a:p>
            <a:r>
              <a:rPr lang="en-GB" dirty="0" smtClean="0"/>
              <a:t>We have introduced them to SMS Latin America </a:t>
            </a:r>
          </a:p>
          <a:p>
            <a:endParaRPr lang="en-GB" dirty="0"/>
          </a:p>
          <a:p>
            <a:r>
              <a:rPr lang="en-GB" dirty="0" smtClean="0"/>
              <a:t>Thank you to those members who have helped them with their target countries so far.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We are pleased to tell you that last week our newest member, Denis  Salvi recommended a law firm in Slovenia to Cicero. </a:t>
            </a:r>
          </a:p>
          <a:p>
            <a:r>
              <a:rPr lang="en-GB" dirty="0"/>
              <a:t>Peter Munday has already been in contact with the company and we hope they can secure them as a new member for Cicero…..thank you Denis.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EBAC5-9B21-41F9-B257-507B8474DD9F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618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EBAC5-9B21-41F9-B257-507B8474DD9F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604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EBAC5-9B21-41F9-B257-507B8474DD9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69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Thank you to our friends from Norway, India and Ireland who have given their time to contribute to the marketing committee. </a:t>
            </a:r>
          </a:p>
          <a:p>
            <a:endParaRPr lang="en-GB" dirty="0"/>
          </a:p>
          <a:p>
            <a:r>
              <a:rPr lang="en-GB" dirty="0" smtClean="0"/>
              <a:t>Another meeting will be planned after the conference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EBAC5-9B21-41F9-B257-507B8474DD9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46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Claire is liaising with the council and will discuss opportunities with the marketing committee and board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EBAC5-9B21-41F9-B257-507B8474DD9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516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committee thought a standard template that existing and new members could use would be useful – creating a consistent feel and also providing an almost ready made solution to members looking to improve their web presence.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EBAC5-9B21-41F9-B257-507B8474DD9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469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 you will have seen, you each have a promotional pad to use back at your offices.</a:t>
            </a:r>
          </a:p>
          <a:p>
            <a:endParaRPr lang="en-GB" dirty="0"/>
          </a:p>
          <a:p>
            <a:r>
              <a:rPr lang="en-GB" dirty="0" smtClean="0"/>
              <a:t>You’ll see that there is some promotional information about CHI in the front. The idea behind this is that it can act as discussion pointers in client meetings, where appropriate. </a:t>
            </a:r>
          </a:p>
          <a:p>
            <a:endParaRPr lang="en-GB" dirty="0"/>
          </a:p>
          <a:p>
            <a:r>
              <a:rPr lang="en-GB" dirty="0" smtClean="0"/>
              <a:t>The information covers our goals, values and types of issues clients could be facing when considering trading abroad. </a:t>
            </a:r>
          </a:p>
          <a:p>
            <a:endParaRPr lang="en-GB" dirty="0"/>
          </a:p>
          <a:p>
            <a:r>
              <a:rPr lang="en-GB" dirty="0" smtClean="0"/>
              <a:t>There is also a handy member country and contact details list. </a:t>
            </a:r>
          </a:p>
          <a:p>
            <a:endParaRPr lang="en-GB" dirty="0"/>
          </a:p>
          <a:p>
            <a:r>
              <a:rPr lang="en-GB" dirty="0" smtClean="0"/>
              <a:t>There is an opportunity to have some of these notepads printed to give to your clients or staff if you’d like. Costs start at £7.35 each, (plus shipping) but go down if we order more than 100 pads. Alberto and I will be ordering some so please let Claire know if you’d also like to.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EBAC5-9B21-41F9-B257-507B8474DD9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27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Clarkson Hyde have been looking at how they could raise awareness of CH International among their colleagues and clients and started to think about a magnetic board for their reception.</a:t>
            </a:r>
          </a:p>
          <a:p>
            <a:endParaRPr lang="en-GB" dirty="0"/>
          </a:p>
          <a:p>
            <a:r>
              <a:rPr lang="en-GB" dirty="0" smtClean="0"/>
              <a:t>The idea being that new members can be added without having to replace the whole board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EBAC5-9B21-41F9-B257-507B8474DD9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05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At that time, by coincidence, one of the Cicero members got in touch to share a magnetic board they had made, as seen here. </a:t>
            </a:r>
          </a:p>
          <a:p>
            <a:endParaRPr lang="en-GB" dirty="0"/>
          </a:p>
          <a:p>
            <a:r>
              <a:rPr lang="en-GB" dirty="0" smtClean="0"/>
              <a:t>The Cicero member (from Lithuania) have said that this is getting a lot of interest from clients and many questions are being asked about the Cicero members.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EBAC5-9B21-41F9-B257-507B8474DD9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407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board thought this could be a great option for other members and so have pleasure in sharing this artwork. </a:t>
            </a:r>
          </a:p>
          <a:p>
            <a:endParaRPr lang="en-GB" dirty="0"/>
          </a:p>
          <a:p>
            <a:r>
              <a:rPr lang="en-GB" dirty="0" smtClean="0"/>
              <a:t>If you are interested in having the board made, let Claire know. Again, the cost per board reduces the more people order, but starts at around £700 plus shipping per board, reducing to around £400 plus shipping if 10 or more are ordered. </a:t>
            </a:r>
          </a:p>
          <a:p>
            <a:endParaRPr lang="en-GB" dirty="0"/>
          </a:p>
          <a:p>
            <a:r>
              <a:rPr lang="en-GB" dirty="0" smtClean="0"/>
              <a:t>This is for a size 118cm x 85cm board, including all magnetic markers.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EBAC5-9B21-41F9-B257-507B8474DD9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02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9B2BE-C8B4-4C86-A665-457B18001A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444848"/>
      </p:ext>
    </p:extLst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D9CB2-8BD6-4355-AB6C-55F800AE17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765097"/>
      </p:ext>
    </p:extLst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FBE70-B4AC-47B4-87C5-B54B6ADAA7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19723"/>
      </p:ext>
    </p:extLst>
  </p:cSld>
  <p:clrMapOvr>
    <a:masterClrMapping/>
  </p:clrMapOvr>
  <p:transition spd="med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2F5F-E85C-438D-9F8C-D064F4D9D1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523754"/>
      </p:ext>
    </p:extLst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814EE-20AA-4111-BD95-55A4B54F8D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050800"/>
      </p:ext>
    </p:extLst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9A309-887B-4A3A-B8A2-EDF5005718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678738"/>
      </p:ext>
    </p:extLst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FB939-D308-4626-88CF-4C10E3E014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380873"/>
      </p:ext>
    </p:extLst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96D98-9DE4-4247-AA43-B651A6BF06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098106"/>
      </p:ext>
    </p:extLst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3C8FD-AC4C-4A27-8891-D777AB2AB0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652894"/>
      </p:ext>
    </p:extLst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D72B2-2956-4091-A847-C9E5CBB6F8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408944"/>
      </p:ext>
    </p:extLst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89CF6-2089-4BF7-95F5-FCD283DDC9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63442"/>
      </p:ext>
    </p:extLst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3E3EA-3C93-4A30-B3F6-A7D1078122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550365"/>
      </p:ext>
    </p:extLst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1991F82-10D9-4F6A-B372-C99FA8457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hyperlink" Target="http://www.reallyquitesomething.com/chint/index.html" TargetMode="Externa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9587" y="3983294"/>
            <a:ext cx="8353425" cy="1676400"/>
          </a:xfrm>
        </p:spPr>
        <p:txBody>
          <a:bodyPr/>
          <a:lstStyle/>
          <a:p>
            <a:pPr algn="l"/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Luis Vilaclara</a:t>
            </a:r>
          </a:p>
          <a:p>
            <a:pPr algn="l"/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President</a:t>
            </a:r>
            <a:endParaRPr lang="en-GB" sz="2800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algn="l"/>
            <a:endParaRPr lang="en-GB" sz="2800" dirty="0">
              <a:solidFill>
                <a:srgbClr val="0D108D"/>
              </a:solidFill>
              <a:latin typeface="Arial" charset="0"/>
            </a:endParaRPr>
          </a:p>
          <a:p>
            <a:pPr algn="l"/>
            <a:endParaRPr lang="en-GB" sz="2800" dirty="0" smtClean="0">
              <a:solidFill>
                <a:srgbClr val="0D108D"/>
              </a:solidFill>
              <a:latin typeface="Arial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2667000"/>
            <a:ext cx="7705725" cy="1143000"/>
          </a:xfrm>
        </p:spPr>
        <p:txBody>
          <a:bodyPr/>
          <a:lstStyle/>
          <a:p>
            <a:pPr algn="l">
              <a:defRPr/>
            </a:pPr>
            <a:r>
              <a:rPr lang="en-GB" sz="3600" dirty="0" smtClean="0">
                <a:solidFill>
                  <a:srgbClr val="150C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 International Board Update </a:t>
            </a:r>
            <a:endParaRPr lang="en-GB" sz="3600" dirty="0" smtClean="0">
              <a:solidFill>
                <a:srgbClr val="0D108D"/>
              </a:solidFill>
              <a:latin typeface="Arial" charset="0"/>
            </a:endParaRPr>
          </a:p>
        </p:txBody>
      </p:sp>
      <p:sp>
        <p:nvSpPr>
          <p:cNvPr id="2052" name="Line 9"/>
          <p:cNvSpPr>
            <a:spLocks noChangeShapeType="1"/>
          </p:cNvSpPr>
          <p:nvPr/>
        </p:nvSpPr>
        <p:spPr bwMode="auto">
          <a:xfrm>
            <a:off x="228600" y="3886200"/>
            <a:ext cx="8915400" cy="0"/>
          </a:xfrm>
          <a:prstGeom prst="line">
            <a:avLst/>
          </a:prstGeom>
          <a:noFill/>
          <a:ln w="57150">
            <a:solidFill>
              <a:srgbClr val="150C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053" name="Picture 22" descr="W:\CHI\flags 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52717" cy="1052736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14563"/>
            <a:ext cx="8686800" cy="1069975"/>
          </a:xfrm>
        </p:spPr>
        <p:txBody>
          <a:bodyPr/>
          <a:lstStyle/>
          <a:p>
            <a:pPr algn="l"/>
            <a:r>
              <a:rPr lang="en-GB" sz="3300" dirty="0" smtClean="0">
                <a:solidFill>
                  <a:srgbClr val="150C7F"/>
                </a:solidFill>
                <a:latin typeface="Arial" charset="0"/>
              </a:rPr>
              <a:t>Regional Groups 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47675" y="3074112"/>
            <a:ext cx="8586788" cy="3898900"/>
          </a:xfrm>
          <a:noFill/>
        </p:spPr>
        <p:txBody>
          <a:bodyPr/>
          <a:lstStyle/>
          <a:p>
            <a:endParaRPr lang="en-GB" sz="1200" dirty="0" smtClean="0">
              <a:latin typeface="Arial" charset="0"/>
            </a:endParaRPr>
          </a:p>
          <a:p>
            <a:pPr marL="0" indent="0">
              <a:buNone/>
            </a:pPr>
            <a:endParaRPr lang="en-GB" sz="2400" dirty="0" smtClean="0">
              <a:latin typeface="Arial" charset="0"/>
            </a:endParaRPr>
          </a:p>
          <a:p>
            <a:pPr marL="0" indent="0">
              <a:buNone/>
            </a:pPr>
            <a:endParaRPr lang="en-GB" sz="2400" dirty="0" smtClean="0">
              <a:latin typeface="Arial" charset="0"/>
            </a:endParaRPr>
          </a:p>
          <a:p>
            <a:pPr marL="0" indent="0">
              <a:buNone/>
            </a:pPr>
            <a:endParaRPr lang="en-GB" sz="24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57200" y="3068638"/>
            <a:ext cx="8686800" cy="0"/>
          </a:xfrm>
          <a:prstGeom prst="line">
            <a:avLst/>
          </a:prstGeom>
          <a:noFill/>
          <a:ln w="57150">
            <a:solidFill>
              <a:srgbClr val="150C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" name="Picture 12" descr="W:\CHI\india 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558862" y="3284538"/>
            <a:ext cx="8364413" cy="386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800" i="1" kern="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Asian Pacific Group</a:t>
            </a:r>
          </a:p>
          <a:p>
            <a:r>
              <a:rPr lang="en-GB" sz="2400" kern="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Cheng &amp; Cheng hosted this years Asian pacific group on September 1</a:t>
            </a:r>
            <a:r>
              <a:rPr lang="en-GB" sz="2400" kern="0" baseline="300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</a:t>
            </a:r>
            <a:r>
              <a:rPr lang="en-GB" sz="2400" kern="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2016. </a:t>
            </a:r>
          </a:p>
          <a:p>
            <a:r>
              <a:rPr lang="en-GB" sz="2400" kern="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Attendees from Australia, Malaysia, Singapore and myself! </a:t>
            </a:r>
            <a:endParaRPr lang="en-GB" sz="2400" kern="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r>
              <a:rPr lang="en-GB" sz="2400" kern="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Agenda items </a:t>
            </a:r>
          </a:p>
          <a:p>
            <a:r>
              <a:rPr lang="en-GB" sz="2400" kern="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2017 meeting in Australia</a:t>
            </a:r>
          </a:p>
          <a:p>
            <a:endParaRPr lang="en-GB" sz="2000" kern="0" dirty="0" smtClean="0">
              <a:latin typeface="Arial" charset="0"/>
            </a:endParaRPr>
          </a:p>
          <a:p>
            <a:pPr marL="0" indent="0">
              <a:buFontTx/>
              <a:buNone/>
            </a:pPr>
            <a:endParaRPr lang="en-GB" sz="2400" kern="0" dirty="0" smtClean="0">
              <a:latin typeface="Arial" charset="0"/>
            </a:endParaRPr>
          </a:p>
          <a:p>
            <a:pPr marL="0" indent="0">
              <a:buFontTx/>
              <a:buNone/>
            </a:pPr>
            <a:endParaRPr lang="en-GB" sz="2400" kern="0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" y="0"/>
            <a:ext cx="1831727" cy="972338"/>
          </a:xfrm>
          <a:prstGeom prst="rect">
            <a:avLst/>
          </a:prstGeom>
        </p:spPr>
      </p:pic>
      <p:pic>
        <p:nvPicPr>
          <p:cNvPr id="8" name="Picture 17" descr="W:\CHI\london 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" y="88744"/>
            <a:ext cx="1852717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42791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619461" cy="44129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t="7674" r="7834"/>
          <a:stretch/>
        </p:blipFill>
        <p:spPr>
          <a:xfrm>
            <a:off x="6444208" y="14671"/>
            <a:ext cx="2731433" cy="1976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" r="5916"/>
          <a:stretch/>
        </p:blipFill>
        <p:spPr>
          <a:xfrm>
            <a:off x="-31644" y="4783743"/>
            <a:ext cx="2731435" cy="2098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11877"/>
          <a:stretch/>
        </p:blipFill>
        <p:spPr>
          <a:xfrm>
            <a:off x="5843738" y="4797152"/>
            <a:ext cx="3297423" cy="2084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0" t="11024" r="1701" b="21651"/>
          <a:stretch/>
        </p:blipFill>
        <p:spPr>
          <a:xfrm>
            <a:off x="405" y="-32455"/>
            <a:ext cx="2808312" cy="1699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7632738"/>
      </p:ext>
    </p:extLst>
  </p:cSld>
  <p:clrMapOvr>
    <a:masterClrMapping/>
  </p:clrMapOvr>
  <p:transition spd="med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14563"/>
            <a:ext cx="8686800" cy="1069975"/>
          </a:xfrm>
        </p:spPr>
        <p:txBody>
          <a:bodyPr/>
          <a:lstStyle/>
          <a:p>
            <a:pPr algn="l"/>
            <a:r>
              <a:rPr lang="en-GB" sz="3300" dirty="0" smtClean="0">
                <a:solidFill>
                  <a:srgbClr val="150C7F"/>
                </a:solidFill>
                <a:latin typeface="Arial" charset="0"/>
              </a:rPr>
              <a:t>Co-operation with SMS Latin America 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991757"/>
            <a:ext cx="8586788" cy="3898900"/>
          </a:xfrm>
          <a:noFill/>
        </p:spPr>
        <p:txBody>
          <a:bodyPr/>
          <a:lstStyle/>
          <a:p>
            <a:pPr marL="0" indent="0">
              <a:buNone/>
            </a:pPr>
            <a:endParaRPr lang="en-IE" sz="2400" u="sng" dirty="0" smtClean="0">
              <a:latin typeface="Arial" charset="0"/>
              <a:cs typeface="Arial" charset="0"/>
            </a:endParaRPr>
          </a:p>
          <a:p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Formal cooperation with SMS Latin America</a:t>
            </a:r>
          </a:p>
          <a:p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We have permission to show their counties on </a:t>
            </a:r>
            <a:r>
              <a:rPr lang="en-IE" sz="28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CHI’s</a:t>
            </a: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website </a:t>
            </a:r>
            <a:r>
              <a:rPr lang="en-IE" sz="28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etc</a:t>
            </a:r>
            <a:endParaRPr lang="en-IE" sz="2800" dirty="0" smtClean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SMS conference in Bolivia 28</a:t>
            </a:r>
            <a:r>
              <a:rPr lang="en-IE" sz="2800" baseline="30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th-</a:t>
            </a: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30</a:t>
            </a:r>
            <a:r>
              <a:rPr lang="en-IE" sz="2800" baseline="30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th</a:t>
            </a: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September</a:t>
            </a:r>
          </a:p>
          <a:p>
            <a:pPr marL="0" indent="0">
              <a:buNone/>
            </a:pPr>
            <a:endParaRPr lang="en-IE" sz="2400" dirty="0" smtClean="0">
              <a:latin typeface="Arial" charset="0"/>
              <a:cs typeface="Arial" charset="0"/>
            </a:endParaRPr>
          </a:p>
          <a:p>
            <a:endParaRPr lang="en-IE" sz="24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IE" sz="1200" u="sng" dirty="0" smtClean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en-GB" sz="1500" dirty="0" smtClean="0">
              <a:solidFill>
                <a:srgbClr val="0D108D"/>
              </a:solidFill>
              <a:latin typeface="Arial" charset="0"/>
              <a:cs typeface="Arial" charset="0"/>
            </a:endParaRPr>
          </a:p>
          <a:p>
            <a:endParaRPr lang="en-GB" sz="2800" dirty="0" smtClean="0">
              <a:solidFill>
                <a:srgbClr val="0D108D"/>
              </a:solidFill>
              <a:latin typeface="Arial" charset="0"/>
            </a:endParaRPr>
          </a:p>
          <a:p>
            <a:endParaRPr lang="en-GB" sz="2400" i="1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57200" y="3284538"/>
            <a:ext cx="8686800" cy="0"/>
          </a:xfrm>
          <a:prstGeom prst="line">
            <a:avLst/>
          </a:prstGeom>
          <a:noFill/>
          <a:ln w="57150">
            <a:solidFill>
              <a:srgbClr val="150C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" name="Picture 22" descr="W:\CHI\flags 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69" y="-176213"/>
            <a:ext cx="9144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99392"/>
            <a:ext cx="1753518" cy="930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5661248"/>
            <a:ext cx="4078780" cy="65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0621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14563"/>
            <a:ext cx="7772400" cy="1069975"/>
          </a:xfrm>
        </p:spPr>
        <p:txBody>
          <a:bodyPr/>
          <a:lstStyle/>
          <a:p>
            <a:pPr algn="l"/>
            <a:r>
              <a:rPr lang="en-GB" sz="3300" dirty="0" smtClean="0">
                <a:solidFill>
                  <a:srgbClr val="150C7F"/>
                </a:solidFill>
                <a:latin typeface="Arial" charset="0"/>
              </a:rPr>
              <a:t>Cicero League of International Lawyers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4968" y="3227232"/>
            <a:ext cx="8686800" cy="3240360"/>
          </a:xfrm>
          <a:noFill/>
        </p:spPr>
        <p:txBody>
          <a:bodyPr/>
          <a:lstStyle/>
          <a:p>
            <a:r>
              <a:rPr lang="en-IE" sz="2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Next conference: Madrid in November</a:t>
            </a:r>
          </a:p>
          <a:p>
            <a:r>
              <a:rPr lang="en-IE" sz="2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Look at conference speaking opportunities</a:t>
            </a:r>
          </a:p>
          <a:p>
            <a:r>
              <a:rPr lang="en-IE" sz="2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Continuing to share marketing and business ideas</a:t>
            </a:r>
          </a:p>
          <a:p>
            <a:r>
              <a:rPr lang="en-IE" sz="2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Helping each other with new member introductions  </a:t>
            </a:r>
          </a:p>
          <a:p>
            <a:r>
              <a:rPr lang="en-IE" sz="2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Continue with referrals between Cicero &amp; CHI and continue building relationships</a:t>
            </a:r>
            <a:endParaRPr lang="en-IE" sz="27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endParaRPr lang="en-IE" sz="2800" dirty="0" smtClean="0">
              <a:latin typeface="Arial" charset="0"/>
              <a:cs typeface="Arial" charset="0"/>
            </a:endParaRPr>
          </a:p>
          <a:p>
            <a:endParaRPr lang="en-GB" sz="2800" dirty="0">
              <a:latin typeface="Arial" charset="0"/>
            </a:endParaRPr>
          </a:p>
          <a:p>
            <a:pPr lvl="1"/>
            <a:endParaRPr lang="en-GB" sz="1500" dirty="0" smtClean="0">
              <a:latin typeface="Arial" charset="0"/>
              <a:cs typeface="Arial" charset="0"/>
            </a:endParaRPr>
          </a:p>
          <a:p>
            <a:endParaRPr lang="en-GB" sz="2800" dirty="0" smtClean="0">
              <a:latin typeface="Arial" charset="0"/>
            </a:endParaRPr>
          </a:p>
          <a:p>
            <a:endParaRPr lang="en-GB" sz="2400" i="1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57200" y="3068638"/>
            <a:ext cx="8686800" cy="0"/>
          </a:xfrm>
          <a:prstGeom prst="line">
            <a:avLst/>
          </a:prstGeom>
          <a:noFill/>
          <a:ln w="57150">
            <a:solidFill>
              <a:srgbClr val="150C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" name="Picture 17" descr="W:\CHI\london 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7704" cy="1012669"/>
          </a:xfrm>
          <a:prstGeom prst="rect">
            <a:avLst/>
          </a:prstGeom>
        </p:spPr>
      </p:pic>
      <p:pic>
        <p:nvPicPr>
          <p:cNvPr id="7" name="Picture 27" descr="W:\CHI\berlin 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52717" cy="1052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208" y="5704589"/>
            <a:ext cx="1304703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6011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501008"/>
            <a:ext cx="7772400" cy="1143000"/>
          </a:xfrm>
        </p:spPr>
        <p:txBody>
          <a:bodyPr/>
          <a:lstStyle/>
          <a:p>
            <a:r>
              <a:rPr lang="en-GB" sz="3600" i="1" dirty="0" smtClean="0">
                <a:solidFill>
                  <a:srgbClr val="062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  <a:br>
              <a:rPr lang="en-GB" sz="3600" i="1" dirty="0" smtClean="0">
                <a:solidFill>
                  <a:srgbClr val="0624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i="1" dirty="0">
                <a:solidFill>
                  <a:srgbClr val="062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i="1" dirty="0">
                <a:solidFill>
                  <a:srgbClr val="0624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solidFill>
                  <a:srgbClr val="06247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  <a:endParaRPr lang="en-GB" sz="3600" dirty="0">
              <a:solidFill>
                <a:srgbClr val="062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20" y="834955"/>
            <a:ext cx="3203880" cy="18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823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7 1.11022E-16 L -2.77778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14563"/>
            <a:ext cx="8291264" cy="1069975"/>
          </a:xfrm>
        </p:spPr>
        <p:txBody>
          <a:bodyPr/>
          <a:lstStyle/>
          <a:p>
            <a:pPr algn="l"/>
            <a:r>
              <a:rPr lang="en-GB" sz="3300" dirty="0" smtClean="0">
                <a:solidFill>
                  <a:srgbClr val="150C7F"/>
                </a:solidFill>
                <a:latin typeface="Arial" charset="0"/>
              </a:rPr>
              <a:t>Membership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429000"/>
            <a:ext cx="8435280" cy="3150714"/>
          </a:xfrm>
          <a:noFill/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j-ea"/>
                <a:cs typeface="+mj-cs"/>
              </a:rPr>
              <a:t>Three new members in Kuwait, Thailand &amp; Slovenia</a:t>
            </a:r>
          </a:p>
          <a:p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+mj-ea"/>
                <a:cs typeface="+mj-cs"/>
              </a:rPr>
              <a:t>Total of 38 members </a:t>
            </a:r>
          </a:p>
          <a:p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+mj-ea"/>
                <a:cs typeface="+mj-cs"/>
              </a:rPr>
              <a:t>Continue to target 3 new members a year</a:t>
            </a:r>
          </a:p>
          <a:p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+mj-ea"/>
                <a:cs typeface="+mj-cs"/>
              </a:rPr>
              <a:t>Top targets: Germany, Poland, United States and African countries</a:t>
            </a:r>
            <a:endParaRPr lang="en-GB" sz="2400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57200" y="3068638"/>
            <a:ext cx="8686800" cy="0"/>
          </a:xfrm>
          <a:prstGeom prst="line">
            <a:avLst/>
          </a:prstGeom>
          <a:noFill/>
          <a:ln w="57150">
            <a:solidFill>
              <a:srgbClr val="150C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077" name="Picture 27" descr="W:\CHI\berlin 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14"/>
            <a:ext cx="1866257" cy="99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12206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14563"/>
            <a:ext cx="8291264" cy="1069975"/>
          </a:xfrm>
        </p:spPr>
        <p:txBody>
          <a:bodyPr/>
          <a:lstStyle/>
          <a:p>
            <a:pPr algn="l"/>
            <a:r>
              <a:rPr lang="en-GB" sz="3300" dirty="0" smtClean="0">
                <a:solidFill>
                  <a:srgbClr val="150C7F"/>
                </a:solidFill>
                <a:latin typeface="Arial" charset="0"/>
              </a:rPr>
              <a:t>Marketing Committee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429000"/>
            <a:ext cx="8435280" cy="3150714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j-ea"/>
                <a:cs typeface="+mj-cs"/>
              </a:rPr>
              <a:t>Brainstorming meeting in March via Skype</a:t>
            </a: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Arial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j-ea"/>
                <a:cs typeface="+mj-cs"/>
              </a:rPr>
              <a:t>Claire Berg          Hans Carl Andersen          Pallav Narang          David Gorman</a:t>
            </a:r>
          </a:p>
          <a:p>
            <a:pPr marL="0" indent="0"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+mj-ea"/>
              <a:cs typeface="+mj-cs"/>
            </a:endParaRP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57200" y="3068638"/>
            <a:ext cx="8686800" cy="0"/>
          </a:xfrm>
          <a:prstGeom prst="line">
            <a:avLst/>
          </a:prstGeom>
          <a:noFill/>
          <a:ln w="57150">
            <a:solidFill>
              <a:srgbClr val="150C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" name="Picture 78" descr="W:\CHI\norwy 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59"/>
            <a:ext cx="9144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14"/>
            <a:ext cx="1866257" cy="990667"/>
          </a:xfrm>
          <a:prstGeom prst="rect">
            <a:avLst/>
          </a:prstGeom>
        </p:spPr>
      </p:pic>
      <p:pic>
        <p:nvPicPr>
          <p:cNvPr id="8" name="Picture 4" descr="https://www.clarksonhyde.com/images/Claire-Ber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0" r="35010" b="6288"/>
          <a:stretch/>
        </p:blipFill>
        <p:spPr bwMode="auto">
          <a:xfrm>
            <a:off x="611560" y="4077072"/>
            <a:ext cx="720080" cy="8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chint.org/images/Nor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240" r="19954" b="-240"/>
          <a:stretch/>
        </p:blipFill>
        <p:spPr bwMode="auto">
          <a:xfrm>
            <a:off x="2411760" y="4077072"/>
            <a:ext cx="576064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chint.org/images/india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9" t="240" r="1299" b="-240"/>
          <a:stretch/>
        </p:blipFill>
        <p:spPr bwMode="auto">
          <a:xfrm>
            <a:off x="4275634" y="4076724"/>
            <a:ext cx="6667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chint.org/images/ire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r="10235"/>
          <a:stretch/>
        </p:blipFill>
        <p:spPr bwMode="auto">
          <a:xfrm>
            <a:off x="5899161" y="4076723"/>
            <a:ext cx="576064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774189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14563"/>
            <a:ext cx="8291264" cy="1069975"/>
          </a:xfrm>
        </p:spPr>
        <p:txBody>
          <a:bodyPr/>
          <a:lstStyle/>
          <a:p>
            <a:pPr algn="l"/>
            <a:r>
              <a:rPr lang="en-GB" sz="3300" dirty="0" smtClean="0">
                <a:solidFill>
                  <a:srgbClr val="150C7F"/>
                </a:solidFill>
                <a:latin typeface="Arial" charset="0"/>
              </a:rPr>
              <a:t>Marketing Committee Resolutions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57200" y="3068960"/>
            <a:ext cx="8686800" cy="0"/>
          </a:xfrm>
          <a:prstGeom prst="line">
            <a:avLst/>
          </a:prstGeom>
          <a:noFill/>
          <a:ln w="57150">
            <a:solidFill>
              <a:srgbClr val="150C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7533" cy="980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378" y="3429000"/>
            <a:ext cx="850728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Join the International Trade Council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Free advertising opportunities 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Direct mail promotional opportunities to their members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They will promote our news online and via newsletters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Referral opportunities via head office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Now have full membership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5805264"/>
            <a:ext cx="2377441" cy="750026"/>
          </a:xfrm>
          <a:prstGeom prst="rect">
            <a:avLst/>
          </a:prstGeom>
        </p:spPr>
      </p:pic>
      <p:pic>
        <p:nvPicPr>
          <p:cNvPr id="14" name="Picture 22" descr="W:\CHI\flags 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7" y="0"/>
            <a:ext cx="9144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52717" cy="1052736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14563"/>
            <a:ext cx="8291264" cy="1069975"/>
          </a:xfrm>
        </p:spPr>
        <p:txBody>
          <a:bodyPr/>
          <a:lstStyle/>
          <a:p>
            <a:pPr algn="l"/>
            <a:r>
              <a:rPr lang="en-GB" sz="3300" dirty="0" smtClean="0">
                <a:solidFill>
                  <a:srgbClr val="150C7F"/>
                </a:solidFill>
                <a:latin typeface="Arial" charset="0"/>
              </a:rPr>
              <a:t>Marketing Committee Resolutions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57200" y="3068960"/>
            <a:ext cx="8686800" cy="0"/>
          </a:xfrm>
          <a:prstGeom prst="line">
            <a:avLst/>
          </a:prstGeom>
          <a:noFill/>
          <a:ln w="57150">
            <a:solidFill>
              <a:srgbClr val="150C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077" name="Picture 27" descr="W:\CHI\berlin 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7533" cy="980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" y="35781"/>
            <a:ext cx="1852717" cy="1052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378" y="3429000"/>
            <a:ext cx="850728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HTML </a:t>
            </a:r>
          </a:p>
          <a:p>
            <a:pPr>
              <a:spcAft>
                <a:spcPts val="600"/>
              </a:spcAft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web </a:t>
            </a:r>
          </a:p>
          <a:p>
            <a:pPr>
              <a:spcAft>
                <a:spcPts val="600"/>
              </a:spcAft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emplate</a:t>
            </a:r>
          </a:p>
          <a:p>
            <a:pPr>
              <a:spcAft>
                <a:spcPts val="600"/>
              </a:spcAft>
            </a:pP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856" y="2964800"/>
            <a:ext cx="5472608" cy="391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73489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14563"/>
            <a:ext cx="8291264" cy="1069975"/>
          </a:xfrm>
        </p:spPr>
        <p:txBody>
          <a:bodyPr/>
          <a:lstStyle/>
          <a:p>
            <a:pPr algn="l"/>
            <a:r>
              <a:rPr lang="en-GB" sz="3300" dirty="0" smtClean="0">
                <a:solidFill>
                  <a:srgbClr val="150C7F"/>
                </a:solidFill>
                <a:latin typeface="Arial" charset="0"/>
              </a:rPr>
              <a:t>Marketing Committee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57200" y="3068960"/>
            <a:ext cx="8686800" cy="0"/>
          </a:xfrm>
          <a:prstGeom prst="line">
            <a:avLst/>
          </a:prstGeom>
          <a:noFill/>
          <a:ln w="57150">
            <a:solidFill>
              <a:srgbClr val="150C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077" name="Picture 27" descr="W:\CHI\berlin 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7533" cy="980728"/>
          </a:xfrm>
          <a:prstGeom prst="rect">
            <a:avLst/>
          </a:prstGeom>
        </p:spPr>
      </p:pic>
      <p:pic>
        <p:nvPicPr>
          <p:cNvPr id="7" name="Picture 12" descr="W:\CHI\india 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4"/>
            <a:ext cx="1852717" cy="1052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137166"/>
            <a:ext cx="850728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Promotional note pads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8599" y="2170229"/>
            <a:ext cx="3349865" cy="4534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551" y="3643660"/>
            <a:ext cx="4349120" cy="306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82861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14563"/>
            <a:ext cx="8291264" cy="1069975"/>
          </a:xfrm>
        </p:spPr>
        <p:txBody>
          <a:bodyPr/>
          <a:lstStyle/>
          <a:p>
            <a:pPr algn="l"/>
            <a:r>
              <a:rPr lang="en-GB" sz="3300" dirty="0" smtClean="0">
                <a:solidFill>
                  <a:srgbClr val="150C7F"/>
                </a:solidFill>
                <a:latin typeface="Arial" charset="0"/>
              </a:rPr>
              <a:t>Marketing Committee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57200" y="3068960"/>
            <a:ext cx="8686800" cy="0"/>
          </a:xfrm>
          <a:prstGeom prst="line">
            <a:avLst/>
          </a:prstGeom>
          <a:noFill/>
          <a:ln w="57150">
            <a:solidFill>
              <a:srgbClr val="150C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7533" cy="980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657" y="3517390"/>
            <a:ext cx="850728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Members map 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17" descr="W:\CHI\london 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6"/>
            <a:ext cx="9144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" y="42091"/>
            <a:ext cx="1852717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5733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24744"/>
            <a:ext cx="8856984" cy="50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1246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25473"/>
            <a:ext cx="8496944" cy="599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39076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YDE PARTNERSHIP">
  <a:themeElements>
    <a:clrScheme name="HYDE PARTNERSHIP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YDE PARTNERSHIP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D108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D108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YDE PARTNERSHIP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E PARTNERSHIP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YDE PARTNERSHIP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E PARTNERSHIP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E PARTNERSHIP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E PARTNERSHIP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E PARTNERSHIP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C:\PROGRA~1\MICROS~2\TEMPLA~1\PRESEN~1\HYDEPA~1.POT</Template>
  <TotalTime>4708</TotalTime>
  <Words>805</Words>
  <Application>Microsoft Office PowerPoint</Application>
  <PresentationFormat>On-screen Show (4:3)</PresentationFormat>
  <Paragraphs>113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Wingdings</vt:lpstr>
      <vt:lpstr>HYDE PARTNERSHIP</vt:lpstr>
      <vt:lpstr>CH International Board Update </vt:lpstr>
      <vt:lpstr>Membership</vt:lpstr>
      <vt:lpstr>Marketing Committee</vt:lpstr>
      <vt:lpstr>Marketing Committee Resolutions</vt:lpstr>
      <vt:lpstr>Marketing Committee Resolutions </vt:lpstr>
      <vt:lpstr>Marketing Committee</vt:lpstr>
      <vt:lpstr>Marketing Committee</vt:lpstr>
      <vt:lpstr>PowerPoint Presentation</vt:lpstr>
      <vt:lpstr>PowerPoint Presentation</vt:lpstr>
      <vt:lpstr>Regional Groups </vt:lpstr>
      <vt:lpstr>PowerPoint Presentation</vt:lpstr>
      <vt:lpstr>Co-operation with SMS Latin America </vt:lpstr>
      <vt:lpstr>Cicero League of International Lawyers</vt:lpstr>
      <vt:lpstr>Thank you for listening   </vt:lpstr>
    </vt:vector>
  </TitlesOfParts>
  <Company>Hyde Marketing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Hyde Partnership</dc:title>
  <dc:creator>Alan Brooks</dc:creator>
  <cp:lastModifiedBy>Carly Davis</cp:lastModifiedBy>
  <cp:revision>246</cp:revision>
  <cp:lastPrinted>2013-10-04T10:46:13Z</cp:lastPrinted>
  <dcterms:created xsi:type="dcterms:W3CDTF">2005-01-14T10:20:12Z</dcterms:created>
  <dcterms:modified xsi:type="dcterms:W3CDTF">2016-09-16T09:08:00Z</dcterms:modified>
</cp:coreProperties>
</file>